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73" r:id="rId3"/>
    <p:sldId id="257" r:id="rId4"/>
    <p:sldId id="276" r:id="rId5"/>
    <p:sldId id="260" r:id="rId6"/>
    <p:sldId id="272" r:id="rId7"/>
    <p:sldId id="261" r:id="rId8"/>
    <p:sldId id="270" r:id="rId9"/>
    <p:sldId id="271" r:id="rId10"/>
    <p:sldId id="275" r:id="rId11"/>
    <p:sldId id="263" r:id="rId12"/>
    <p:sldId id="274" r:id="rId13"/>
    <p:sldId id="269" r:id="rId14"/>
    <p:sldId id="277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26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3B1A6-26D7-4C87-858B-00E2F879750D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0B764-A8FE-41C5-A225-C5742617E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26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419A1-3066-4ACF-BD8A-0DC11F958B85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74B9D-275E-4FC0-AA71-3D0903A8D5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521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00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43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9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20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41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1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5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0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40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48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6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5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7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4B9D-275E-4FC0-AA71-3D0903A8D58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6999"/>
            <a:ext cx="6400800" cy="1134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C6FB700-ED1C-4657-BEE1-46ADC675A8C7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2F67C3-E579-BF4E-A83C-736487B824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oundlessEnergyWh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6" y="514349"/>
            <a:ext cx="4584700" cy="10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64C2-39BC-4C7E-BC3A-B31E2B3CFA92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6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95BF-4A3F-4393-9D62-1F698BCDE26E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8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4053"/>
            <a:ext cx="8229600" cy="42414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3A6E-0966-4043-808F-AC2D31FC937E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4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87E7-A186-474E-B227-3189D6996DBD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FFEE-E083-41DB-9736-E7181203BD07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7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0099-9D12-4499-98F9-C1A17C5CF9AD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4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FE1B-46F4-47C4-8B43-7724C88415C0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D7E4-AA99-4D59-AA72-CE43F92F71AF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9728-6614-4C0B-B859-98831C489621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0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CF63-8588-46A9-889A-83CDF0CBDD46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6933" y="274638"/>
            <a:ext cx="6129866" cy="1367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1448"/>
            <a:ext cx="8229600" cy="429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087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A100C-5846-4C03-A1B3-0F1F9349C528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9902" y="6356350"/>
            <a:ext cx="566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F67C3-E579-BF4E-A83C-736487B824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1710268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9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7857"/>
            <a:ext cx="1450596" cy="8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431" y="2626135"/>
            <a:ext cx="4120178" cy="4351469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SWEPCO Texas Cities</a:t>
            </a:r>
          </a:p>
          <a:p>
            <a:pPr marL="0" indent="0" algn="ctr">
              <a:buNone/>
            </a:pPr>
            <a:r>
              <a:rPr lang="en-US" b="1" dirty="0" smtClean="0"/>
              <a:t>2020 </a:t>
            </a:r>
            <a:r>
              <a:rPr lang="en-US" b="1" dirty="0"/>
              <a:t>Base Rate </a:t>
            </a:r>
            <a:r>
              <a:rPr lang="en-US" b="1" dirty="0" smtClean="0"/>
              <a:t>Overview</a:t>
            </a: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2000" b="1" dirty="0" smtClean="0"/>
              <a:t>October 21, 2020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36250" y="2292647"/>
            <a:ext cx="2455468" cy="33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Texas Base Rate </a:t>
            </a:r>
            <a:r>
              <a:rPr lang="en-US" dirty="0" smtClean="0"/>
              <a:t>Case</a:t>
            </a:r>
            <a:br>
              <a:rPr lang="en-US" dirty="0" smtClean="0"/>
            </a:br>
            <a:r>
              <a:rPr lang="en-US" dirty="0" smtClean="0"/>
              <a:t>Customer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</a:t>
            </a:r>
            <a:r>
              <a:rPr lang="en-US" dirty="0"/>
              <a:t>Rate Class Proposed Increase (Total Bill) </a:t>
            </a:r>
          </a:p>
          <a:p>
            <a:pPr lvl="1"/>
            <a:r>
              <a:rPr lang="en-US" dirty="0"/>
              <a:t>Residential 			</a:t>
            </a:r>
            <a:r>
              <a:rPr lang="en-US" dirty="0" smtClean="0"/>
              <a:t>	15.64</a:t>
            </a:r>
            <a:r>
              <a:rPr lang="en-US" dirty="0"/>
              <a:t>% </a:t>
            </a:r>
          </a:p>
          <a:p>
            <a:pPr lvl="1"/>
            <a:r>
              <a:rPr lang="en-US" dirty="0"/>
              <a:t>Commercial			</a:t>
            </a:r>
            <a:r>
              <a:rPr lang="en-US" dirty="0" smtClean="0"/>
              <a:t>	16.82</a:t>
            </a:r>
            <a:r>
              <a:rPr lang="en-US" dirty="0"/>
              <a:t>%</a:t>
            </a:r>
          </a:p>
          <a:p>
            <a:pPr lvl="1"/>
            <a:r>
              <a:rPr lang="en-US" dirty="0"/>
              <a:t>Industrial	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13.28</a:t>
            </a:r>
            <a:r>
              <a:rPr lang="en-US" dirty="0"/>
              <a:t>%</a:t>
            </a:r>
          </a:p>
          <a:p>
            <a:pPr lvl="1"/>
            <a:r>
              <a:rPr lang="en-US" dirty="0" smtClean="0"/>
              <a:t>Comm. &amp; Ind. 		 </a:t>
            </a:r>
            <a:r>
              <a:rPr lang="en-US" dirty="0"/>
              <a:t>	15.90%</a:t>
            </a:r>
          </a:p>
          <a:p>
            <a:pPr lvl="1"/>
            <a:r>
              <a:rPr lang="en-US" dirty="0" smtClean="0"/>
              <a:t>Municipal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	5.84%</a:t>
            </a:r>
          </a:p>
          <a:p>
            <a:pPr lvl="1"/>
            <a:r>
              <a:rPr lang="en-US" dirty="0"/>
              <a:t>Lighting	</a:t>
            </a:r>
            <a:r>
              <a:rPr lang="en-US" dirty="0" smtClean="0"/>
              <a:t>		</a:t>
            </a:r>
            <a:r>
              <a:rPr lang="en-US" dirty="0"/>
              <a:t>		10.57%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Texas Base Rate </a:t>
            </a:r>
            <a:br>
              <a:rPr lang="en-US" dirty="0"/>
            </a:br>
            <a:r>
              <a:rPr lang="en-US" dirty="0" smtClean="0"/>
              <a:t>Customer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proposed, residential customer using 1,000 kilowatt-hours per month would see a total bill increase of $15.71, or 15% per month (from $104.78 to $120.49).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Texas Base Rate Case</a:t>
            </a:r>
            <a:br>
              <a:rPr lang="en-US" dirty="0" smtClean="0"/>
            </a:br>
            <a:r>
              <a:rPr lang="en-US" dirty="0" smtClean="0"/>
              <a:t>Improvement Investments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Transmission improvement investments</a:t>
            </a:r>
          </a:p>
          <a:p>
            <a:pPr lvl="1"/>
            <a:r>
              <a:rPr lang="en-US" dirty="0" smtClean="0"/>
              <a:t>$636.7 million since last rate case*</a:t>
            </a:r>
          </a:p>
          <a:p>
            <a:pPr lvl="1"/>
            <a:r>
              <a:rPr lang="en-US" dirty="0" smtClean="0"/>
              <a:t>Projects at Welsh DC tie, Valliant to NW Texarkana, Longview Heights, Evenside-NW Henderson</a:t>
            </a:r>
          </a:p>
          <a:p>
            <a:r>
              <a:rPr lang="en-US" dirty="0" smtClean="0"/>
              <a:t>Distribution improvement investments</a:t>
            </a:r>
          </a:p>
          <a:p>
            <a:pPr lvl="1"/>
            <a:r>
              <a:rPr lang="en-US" dirty="0" smtClean="0"/>
              <a:t>Ongoing inspection/repairs – poles, transformers, conductor, switchgear, other equipment</a:t>
            </a:r>
          </a:p>
          <a:p>
            <a:pPr lvl="1"/>
            <a:r>
              <a:rPr lang="en-US" dirty="0" smtClean="0"/>
              <a:t>$143.5 million since last rate case *</a:t>
            </a:r>
          </a:p>
          <a:p>
            <a:r>
              <a:rPr lang="en-US" dirty="0" smtClean="0"/>
              <a:t>Generation improvements</a:t>
            </a:r>
          </a:p>
          <a:p>
            <a:pPr lvl="1"/>
            <a:r>
              <a:rPr lang="en-US" dirty="0" smtClean="0"/>
              <a:t>Projects to improve unit availability and efficiency and minimize environmental impact</a:t>
            </a:r>
          </a:p>
          <a:p>
            <a:pPr lvl="1"/>
            <a:r>
              <a:rPr lang="en-US" dirty="0" smtClean="0"/>
              <a:t>Includes Pirkey Plant control system replacements and upgrades and Wilkes Plant major boiler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2368" y="6048573"/>
            <a:ext cx="4242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Some T&amp;D investments included in current TCRF/DCRF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27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Texas Base Rate Review</a:t>
            </a:r>
            <a:br>
              <a:rPr lang="en-US" dirty="0" smtClean="0"/>
            </a:b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4053"/>
            <a:ext cx="8019826" cy="42414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Cities to take action by November 17, 2020: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cede original jurisdiction to the Commission;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deny SWEPCO’s request;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grant SWEPCO’s request in whole or part; or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“suspend” SWEPCO’s requested change in rates for an additional 90 days (a total of 125 days) before taking final action.  </a:t>
            </a:r>
          </a:p>
          <a:p>
            <a:pPr marL="0" indent="0">
              <a:buNone/>
            </a:pPr>
            <a:r>
              <a:rPr lang="en-US" sz="2600" dirty="0" smtClean="0"/>
              <a:t>SWEPCO </a:t>
            </a:r>
            <a:r>
              <a:rPr lang="en-US" sz="2600" dirty="0"/>
              <a:t>a</a:t>
            </a:r>
            <a:r>
              <a:rPr lang="en-US" sz="2600" dirty="0" smtClean="0"/>
              <a:t>ction </a:t>
            </a:r>
            <a:r>
              <a:rPr lang="en-US" sz="2600" dirty="0" smtClean="0"/>
              <a:t>after November 17, 2020: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SWEPCO will </a:t>
            </a:r>
            <a:r>
              <a:rPr lang="en-US" sz="2600" dirty="0"/>
              <a:t>appeal </a:t>
            </a:r>
            <a:r>
              <a:rPr lang="en-US" sz="2600" dirty="0" smtClean="0"/>
              <a:t>that </a:t>
            </a:r>
            <a:r>
              <a:rPr lang="en-US" sz="2600" dirty="0"/>
              <a:t>action to the Commission, which has the authority to make the final decision on the rate change </a:t>
            </a:r>
            <a:r>
              <a:rPr lang="en-US" sz="2600" dirty="0" smtClean="0"/>
              <a:t>request.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Jennifer Harland</a:t>
            </a:r>
          </a:p>
          <a:p>
            <a:r>
              <a:rPr lang="en-US" smtClean="0"/>
              <a:t>903736-3389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Texas Base Rate Case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100" dirty="0" smtClean="0"/>
              <a:t>Request for </a:t>
            </a:r>
            <a:r>
              <a:rPr lang="en-US" sz="2100" dirty="0"/>
              <a:t>a net annual increase of $90.2 million in </a:t>
            </a:r>
            <a:r>
              <a:rPr lang="en-US" sz="2100" dirty="0" smtClean="0"/>
              <a:t>non-fuel </a:t>
            </a:r>
            <a:r>
              <a:rPr lang="en-US" sz="2100" dirty="0"/>
              <a:t>base </a:t>
            </a:r>
            <a:r>
              <a:rPr lang="en-US" sz="2100" dirty="0" smtClean="0"/>
              <a:t>rates</a:t>
            </a:r>
          </a:p>
          <a:p>
            <a:pPr lvl="0"/>
            <a:r>
              <a:rPr lang="en-US" sz="2100" dirty="0"/>
              <a:t>N</a:t>
            </a:r>
            <a:r>
              <a:rPr lang="en-US" sz="2100" dirty="0" smtClean="0"/>
              <a:t>et </a:t>
            </a:r>
            <a:r>
              <a:rPr lang="en-US" sz="2100" dirty="0"/>
              <a:t>increase is approximately 15.6</a:t>
            </a:r>
            <a:r>
              <a:rPr lang="en-US" sz="2100" dirty="0" smtClean="0"/>
              <a:t>% on total customer bill basis</a:t>
            </a:r>
            <a:endParaRPr lang="en-US" sz="2100" dirty="0"/>
          </a:p>
          <a:p>
            <a:r>
              <a:rPr lang="en-US" sz="2100" dirty="0" smtClean="0"/>
              <a:t>If approved, new rates likely go into effect first billing cycle January 2022</a:t>
            </a:r>
          </a:p>
          <a:p>
            <a:pPr lvl="1"/>
            <a:r>
              <a:rPr lang="en-US" sz="2100" dirty="0" smtClean="0"/>
              <a:t>However, new rates will relate back to April 2021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36" y="4313816"/>
            <a:ext cx="2512227" cy="21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Texas Base Rate Case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878" y="1853958"/>
            <a:ext cx="4286921" cy="4684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 smtClean="0"/>
              <a:t>Investments in Generation, Transmission, and Distribution systems to benefit customers for years to come</a:t>
            </a:r>
          </a:p>
          <a:p>
            <a:r>
              <a:rPr lang="en-US" sz="2000" dirty="0" smtClean="0"/>
              <a:t>Transmission investments for refurbishment, expansion, and reliability</a:t>
            </a:r>
          </a:p>
          <a:p>
            <a:r>
              <a:rPr lang="en-US" sz="2000" dirty="0" smtClean="0"/>
              <a:t>Distribution investments for grid modernization and reliability</a:t>
            </a:r>
          </a:p>
          <a:p>
            <a:r>
              <a:rPr lang="en-US" sz="2000" dirty="0" smtClean="0"/>
              <a:t>Generation investment for availability and reliability</a:t>
            </a:r>
          </a:p>
          <a:p>
            <a:endParaRPr lang="en-US" sz="4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334" y="2439578"/>
            <a:ext cx="4684955" cy="35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Texas Base Rate Case</a:t>
            </a:r>
            <a:br>
              <a:rPr lang="en-US" dirty="0" smtClean="0"/>
            </a:br>
            <a:r>
              <a:rPr lang="en-US" dirty="0" smtClean="0"/>
              <a:t>New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4053"/>
            <a:ext cx="8229600" cy="4599252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Electric vehicle charging time of use tariff</a:t>
            </a:r>
          </a:p>
          <a:p>
            <a:pPr lvl="0"/>
            <a:r>
              <a:rPr lang="en-US" sz="2400" dirty="0" smtClean="0"/>
              <a:t>Residential all home time of use tariff</a:t>
            </a:r>
          </a:p>
          <a:p>
            <a:pPr lvl="0"/>
            <a:r>
              <a:rPr lang="en-US" sz="2400" dirty="0" smtClean="0"/>
              <a:t>Commercial and industrial time of use tariff </a:t>
            </a:r>
          </a:p>
          <a:p>
            <a:pPr lvl="0"/>
            <a:r>
              <a:rPr lang="en-US" sz="2400" dirty="0" smtClean="0"/>
              <a:t>LED lighting tariffs</a:t>
            </a:r>
          </a:p>
          <a:p>
            <a:pPr lvl="0"/>
            <a:r>
              <a:rPr lang="en-US" sz="2400" dirty="0" smtClean="0"/>
              <a:t>Expansion of economic development tariff</a:t>
            </a:r>
          </a:p>
          <a:p>
            <a:pPr lvl="1"/>
            <a:r>
              <a:rPr lang="en-US" sz="2400" dirty="0" smtClean="0"/>
              <a:t>Existing option  (500 kw new or increased load)</a:t>
            </a:r>
          </a:p>
          <a:p>
            <a:pPr lvl="1"/>
            <a:r>
              <a:rPr lang="en-US" sz="2400" dirty="0" smtClean="0"/>
              <a:t>New Option (200 kw new or increased load)</a:t>
            </a:r>
          </a:p>
          <a:p>
            <a:pPr lvl="2"/>
            <a:r>
              <a:rPr lang="en-US" dirty="0" smtClean="0"/>
              <a:t>3 year demand rate discount</a:t>
            </a:r>
          </a:p>
          <a:p>
            <a:pPr lvl="2"/>
            <a:r>
              <a:rPr lang="en-US" dirty="0" smtClean="0"/>
              <a:t>Threshold for increase in employment</a:t>
            </a:r>
          </a:p>
          <a:p>
            <a:r>
              <a:rPr lang="en-US" sz="2400" dirty="0" smtClean="0"/>
              <a:t>Storm reserve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17" y="2008881"/>
            <a:ext cx="2587550" cy="14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Texas Base Rate </a:t>
            </a:r>
            <a:r>
              <a:rPr lang="en-US" dirty="0" smtClean="0"/>
              <a:t>Case</a:t>
            </a:r>
            <a:br>
              <a:rPr lang="en-US" dirty="0" smtClean="0"/>
            </a:br>
            <a:r>
              <a:rPr lang="en-US" dirty="0" smtClean="0"/>
              <a:t>Key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994053"/>
            <a:ext cx="4980791" cy="443902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3800" b="1" dirty="0" smtClean="0"/>
              <a:t>SWEPCO’s </a:t>
            </a:r>
            <a:r>
              <a:rPr lang="en-US" sz="3800" b="1" dirty="0"/>
              <a:t>request </a:t>
            </a:r>
            <a:r>
              <a:rPr lang="en-US" sz="3800" b="1" dirty="0" smtClean="0"/>
              <a:t>includes:</a:t>
            </a:r>
          </a:p>
          <a:p>
            <a:r>
              <a:rPr lang="en-US" sz="3800" dirty="0" smtClean="0"/>
              <a:t>Investments </a:t>
            </a:r>
            <a:r>
              <a:rPr lang="en-US" sz="3800" dirty="0"/>
              <a:t>in generation, transmission and distribution facilities since 2016, plus increased </a:t>
            </a:r>
            <a:r>
              <a:rPr lang="en-US" sz="3800" dirty="0" smtClean="0"/>
              <a:t>O&amp;M costs </a:t>
            </a:r>
            <a:r>
              <a:rPr lang="en-US" sz="3800" dirty="0"/>
              <a:t>to provide reliable and safe service to Texas </a:t>
            </a:r>
            <a:r>
              <a:rPr lang="en-US" sz="3800" dirty="0" smtClean="0"/>
              <a:t>customers</a:t>
            </a:r>
          </a:p>
          <a:p>
            <a:r>
              <a:rPr lang="en-US" sz="3800" dirty="0" smtClean="0"/>
              <a:t>Additional vegetation management </a:t>
            </a:r>
          </a:p>
          <a:p>
            <a:r>
              <a:rPr lang="en-US" sz="3800" dirty="0" smtClean="0"/>
              <a:t>Costs </a:t>
            </a:r>
            <a:r>
              <a:rPr lang="en-US" sz="3800" dirty="0"/>
              <a:t>related to generating unit </a:t>
            </a:r>
            <a:r>
              <a:rPr lang="en-US" sz="3800" dirty="0" smtClean="0"/>
              <a:t>retirements</a:t>
            </a:r>
          </a:p>
          <a:p>
            <a:r>
              <a:rPr lang="en-US" sz="3800" dirty="0" smtClean="0"/>
              <a:t>Increased </a:t>
            </a:r>
            <a:r>
              <a:rPr lang="en-US" sz="3800" dirty="0"/>
              <a:t>tax costs related to accelerated </a:t>
            </a:r>
            <a:r>
              <a:rPr lang="en-US" sz="3800" dirty="0" smtClean="0"/>
              <a:t>depreciation </a:t>
            </a:r>
          </a:p>
          <a:p>
            <a:r>
              <a:rPr lang="en-US" sz="3800" dirty="0" smtClean="0"/>
              <a:t>Existing TCRF and DCRF moved into base rates</a:t>
            </a:r>
            <a:endParaRPr lang="en-US" sz="3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035" y="1885832"/>
            <a:ext cx="3361763" cy="44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Texas Base </a:t>
            </a:r>
            <a:r>
              <a:rPr lang="en-US" dirty="0" smtClean="0"/>
              <a:t>Rate Case </a:t>
            </a:r>
            <a:br>
              <a:rPr lang="en-US" dirty="0" smtClean="0"/>
            </a:br>
            <a:r>
              <a:rPr lang="en-US" dirty="0" smtClean="0"/>
              <a:t>Plant Retirement - Dolet Hills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Dolet Hills Power Station will be retired by end of 2021</a:t>
            </a:r>
          </a:p>
          <a:p>
            <a:r>
              <a:rPr lang="en-US" dirty="0" smtClean="0"/>
              <a:t>Two steps to lessen rate impact of remaining undepreciated value of plant: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Offset part of balance with funds set for refund to customers as a result of reduction in federal corporate income taxes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Depreciate the remaining balance over a four-year period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Texas Base Rate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Plants Retirements – Natural Gas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Retired 5 units in 2019/2020 after more than 60 years of reliable service - Knox Lee 2, 3, 4 (140 MW); Lieberman 2 (26 MW); Lone Star 1 (50 MW)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Knox Lee 5 (342 MW) and Lieberman 3 and 4 (217 MW) continue operations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Texas Base Rate Case</a:t>
            </a:r>
            <a:br>
              <a:rPr lang="en-US" dirty="0" smtClean="0"/>
            </a:br>
            <a:r>
              <a:rPr lang="en-US" dirty="0" smtClean="0"/>
              <a:t>Vegetation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4053"/>
            <a:ext cx="4663440" cy="424149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Requesting additional $5 million annually for expanded program to reduce tree-related outages </a:t>
            </a:r>
          </a:p>
          <a:p>
            <a:r>
              <a:rPr lang="en-US" sz="2800" dirty="0" smtClean="0"/>
              <a:t>Critical to maintaining distribution system reliability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ill </a:t>
            </a:r>
            <a:r>
              <a:rPr lang="en-US" sz="2800" dirty="0"/>
              <a:t>improve reliability on targeted circuits as demonstrated by the reduction in the number of tree-related outages on the </a:t>
            </a:r>
            <a:r>
              <a:rPr lang="en-US" sz="2800" dirty="0" smtClean="0"/>
              <a:t>Texas circuits </a:t>
            </a:r>
            <a:r>
              <a:rPr lang="en-US" sz="2800" dirty="0"/>
              <a:t>that were trimmed in 2018 and </a:t>
            </a:r>
            <a:r>
              <a:rPr lang="en-US" sz="2800" dirty="0" smtClean="0"/>
              <a:t>2019 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2427793"/>
            <a:ext cx="3772024" cy="337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Texas Base Rate Case</a:t>
            </a:r>
            <a:br>
              <a:rPr lang="en-US" dirty="0" smtClean="0"/>
            </a:br>
            <a:r>
              <a:rPr lang="en-US" dirty="0" smtClean="0"/>
              <a:t>Vegetation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4053"/>
            <a:ext cx="3759798" cy="4241494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82629"/>
              </p:ext>
            </p:extLst>
          </p:nvPr>
        </p:nvGraphicFramePr>
        <p:xfrm>
          <a:off x="389924" y="2277395"/>
          <a:ext cx="8019826" cy="1810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634">
                  <a:extLst>
                    <a:ext uri="{9D8B030D-6E8A-4147-A177-3AD203B41FA5}">
                      <a16:colId xmlns:a16="http://schemas.microsoft.com/office/drawing/2014/main" val="2207278540"/>
                    </a:ext>
                  </a:extLst>
                </a:gridCol>
                <a:gridCol w="2096648">
                  <a:extLst>
                    <a:ext uri="{9D8B030D-6E8A-4147-A177-3AD203B41FA5}">
                      <a16:colId xmlns:a16="http://schemas.microsoft.com/office/drawing/2014/main" val="2590919824"/>
                    </a:ext>
                  </a:extLst>
                </a:gridCol>
                <a:gridCol w="2117527">
                  <a:extLst>
                    <a:ext uri="{9D8B030D-6E8A-4147-A177-3AD203B41FA5}">
                      <a16:colId xmlns:a16="http://schemas.microsoft.com/office/drawing/2014/main" val="4288610257"/>
                    </a:ext>
                  </a:extLst>
                </a:gridCol>
                <a:gridCol w="1129689">
                  <a:extLst>
                    <a:ext uri="{9D8B030D-6E8A-4147-A177-3AD203B41FA5}">
                      <a16:colId xmlns:a16="http://schemas.microsoft.com/office/drawing/2014/main" val="2151587214"/>
                    </a:ext>
                  </a:extLst>
                </a:gridCol>
                <a:gridCol w="1023328">
                  <a:extLst>
                    <a:ext uri="{9D8B030D-6E8A-4147-A177-3AD203B41FA5}">
                      <a16:colId xmlns:a16="http://schemas.microsoft.com/office/drawing/2014/main" val="522834617"/>
                    </a:ext>
                  </a:extLst>
                </a:gridCol>
              </a:tblGrid>
              <a:tr h="564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Twelve Months Ending December 2017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Twelve Months Ending March 2020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Difference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Reduction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510890"/>
                  </a:ext>
                </a:extLst>
              </a:tr>
              <a:tr h="406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No. of Interruptions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85%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3473868"/>
                  </a:ext>
                </a:extLst>
              </a:tr>
              <a:tr h="399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Customers Affected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1,334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1,281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96%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3708870"/>
                  </a:ext>
                </a:extLst>
              </a:tr>
              <a:tr h="4394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CMI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248,308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7,572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240,736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402585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76928"/>
              </p:ext>
            </p:extLst>
          </p:nvPr>
        </p:nvGraphicFramePr>
        <p:xfrm>
          <a:off x="389923" y="4674171"/>
          <a:ext cx="8087103" cy="180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498">
                  <a:extLst>
                    <a:ext uri="{9D8B030D-6E8A-4147-A177-3AD203B41FA5}">
                      <a16:colId xmlns:a16="http://schemas.microsoft.com/office/drawing/2014/main" val="214193167"/>
                    </a:ext>
                  </a:extLst>
                </a:gridCol>
                <a:gridCol w="2194641">
                  <a:extLst>
                    <a:ext uri="{9D8B030D-6E8A-4147-A177-3AD203B41FA5}">
                      <a16:colId xmlns:a16="http://schemas.microsoft.com/office/drawing/2014/main" val="1618818514"/>
                    </a:ext>
                  </a:extLst>
                </a:gridCol>
                <a:gridCol w="2054887">
                  <a:extLst>
                    <a:ext uri="{9D8B030D-6E8A-4147-A177-3AD203B41FA5}">
                      <a16:colId xmlns:a16="http://schemas.microsoft.com/office/drawing/2014/main" val="1882242370"/>
                    </a:ext>
                  </a:extLst>
                </a:gridCol>
                <a:gridCol w="1139165">
                  <a:extLst>
                    <a:ext uri="{9D8B030D-6E8A-4147-A177-3AD203B41FA5}">
                      <a16:colId xmlns:a16="http://schemas.microsoft.com/office/drawing/2014/main" val="28783585"/>
                    </a:ext>
                  </a:extLst>
                </a:gridCol>
                <a:gridCol w="1031912">
                  <a:extLst>
                    <a:ext uri="{9D8B030D-6E8A-4147-A177-3AD203B41FA5}">
                      <a16:colId xmlns:a16="http://schemas.microsoft.com/office/drawing/2014/main" val="3633281557"/>
                    </a:ext>
                  </a:extLst>
                </a:gridCol>
              </a:tblGrid>
              <a:tr h="513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Twelve Months Ending December 2018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Twelve Months Ending March 2020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Difference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Reduction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1919303"/>
                  </a:ext>
                </a:extLst>
              </a:tr>
              <a:tr h="470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No. of Interruptions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9010404"/>
                  </a:ext>
                </a:extLst>
              </a:tr>
              <a:tr h="419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Customers Affected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4,452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4,428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6302127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CMI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730,148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5,728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724,420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0022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7062" y="1858725"/>
            <a:ext cx="3611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Circuits Trimmed in 2018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7061" y="4234389"/>
            <a:ext cx="3611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Circuits Trimmed in 2019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42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e9c0b8d7-bdb4-4fd3-b62a-f50327aaefce" origin="userSelected">
  <element uid="936e22d5-45a7-4cb7-95ab-1aa8c7c88789" value=""/>
</sisl>
</file>

<file path=customXml/itemProps1.xml><?xml version="1.0" encoding="utf-8"?>
<ds:datastoreItem xmlns:ds="http://schemas.openxmlformats.org/officeDocument/2006/customXml" ds:itemID="{A6FAD17F-E7FD-428D-B03B-64B41F85414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842</Words>
  <Application>Microsoft Office PowerPoint</Application>
  <PresentationFormat>On-screen Show (4:3)</PresentationFormat>
  <Paragraphs>156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2020 Texas Base Rate Case Overview</vt:lpstr>
      <vt:lpstr>2020 Texas Base Rate Case Overview</vt:lpstr>
      <vt:lpstr>2020 Texas Base Rate Case New Initiatives</vt:lpstr>
      <vt:lpstr>2020 Texas Base Rate Case Key Drivers</vt:lpstr>
      <vt:lpstr>2020 Texas Base Rate Case  Plant Retirement - Dolet Hills</vt:lpstr>
      <vt:lpstr>2020 Texas Base Rate  Plants Retirements – Natural Gas</vt:lpstr>
      <vt:lpstr>2020 Texas Base Rate Case Vegetation Management</vt:lpstr>
      <vt:lpstr>2020 Texas Base Rate Case Vegetation Management</vt:lpstr>
      <vt:lpstr>2020 Texas Base Rate Case Customer Impact</vt:lpstr>
      <vt:lpstr>2020 Texas Base Rate  Customer Impact</vt:lpstr>
      <vt:lpstr>2020 Texas Base Rate Case Improvement Investments</vt:lpstr>
      <vt:lpstr>2020 Texas Base Rate Review Next Steps</vt:lpstr>
      <vt:lpstr>Questions ?</vt:lpstr>
    </vt:vector>
  </TitlesOfParts>
  <Company>American Electric Power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Kielty</dc:creator>
  <cp:keywords/>
  <cp:lastModifiedBy>dtso925</cp:lastModifiedBy>
  <cp:revision>66</cp:revision>
  <dcterms:created xsi:type="dcterms:W3CDTF">2017-03-03T19:19:36Z</dcterms:created>
  <dcterms:modified xsi:type="dcterms:W3CDTF">2020-10-22T13:47:39Z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c64d40f1-5d61-4275-8c92-1548e90ffb06</vt:lpwstr>
  </property>
  <property fmtid="{D5CDD505-2E9C-101B-9397-08002B2CF9AE}" pid="3" name="bjSaver">
    <vt:lpwstr>AWGVkYbbXXmROOxvZypVsPBsL+ENbyp/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policy="e9c0b8d7-bdb4-4fd3-b62a-f50327aaefce" origin="userSelected" xmlns="http://www.boldonj</vt:lpwstr>
  </property>
  <property fmtid="{D5CDD505-2E9C-101B-9397-08002B2CF9AE}" pid="5" name="bjDocumentLabelXML-0">
    <vt:lpwstr>ames.com/2008/01/sie/internal/label"&gt;&lt;element uid="936e22d5-45a7-4cb7-95ab-1aa8c7c88789" value="" /&gt;&lt;/sisl&gt;</vt:lpwstr>
  </property>
  <property fmtid="{D5CDD505-2E9C-101B-9397-08002B2CF9AE}" pid="6" name="bjDocumentSecurityLabel">
    <vt:lpwstr>Uncategorized</vt:lpwstr>
  </property>
</Properties>
</file>